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4" r:id="rId4"/>
    <p:sldId id="27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78" r:id="rId15"/>
    <p:sldId id="279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20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25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2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56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54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7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49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5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9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A45C-3173-431A-BF03-175F1DE1527C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82C1-223A-48CB-930F-C23E0D9949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3487" y="2513288"/>
            <a:ext cx="8345510" cy="1453405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Actualité sur la stratégie vaccinale anti-COVID-19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881094"/>
            <a:ext cx="6858000" cy="144565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Pr SANGARE Lassana</a:t>
            </a:r>
          </a:p>
          <a:p>
            <a:r>
              <a:rPr lang="fr-FR" dirty="0" smtClean="0"/>
              <a:t>7</a:t>
            </a:r>
            <a:r>
              <a:rPr lang="fr-FR" baseline="30000" dirty="0" smtClean="0"/>
              <a:t>èmes </a:t>
            </a:r>
            <a:r>
              <a:rPr lang="fr-FR" dirty="0" smtClean="0"/>
              <a:t> Journées de la Société de Cardiologie du Burkina</a:t>
            </a:r>
          </a:p>
          <a:p>
            <a:r>
              <a:rPr lang="fr-FR" dirty="0" smtClean="0"/>
              <a:t>Thème: Cœur Vaisseaux et infections</a:t>
            </a:r>
          </a:p>
          <a:p>
            <a:r>
              <a:rPr lang="fr-FR" dirty="0" smtClean="0"/>
              <a:t>Bobo-Dioulasso (Burkina Faso): 27-29 octobre 2021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52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124" y="171942"/>
            <a:ext cx="8435662" cy="433364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PRINCIPAUX </a:t>
            </a:r>
            <a:r>
              <a:rPr lang="fr-FR" sz="2400" b="1" dirty="0" smtClean="0"/>
              <a:t>TYPES </a:t>
            </a:r>
            <a:r>
              <a:rPr lang="fr-FR" sz="2400" b="1" dirty="0"/>
              <a:t>DE VACCINS CONTRE LA COVID-19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726749"/>
            <a:ext cx="8512935" cy="4928989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5" y="1635617"/>
            <a:ext cx="1075600" cy="9678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3142445" y="837125"/>
            <a:ext cx="3193962" cy="9848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f</a:t>
            </a:r>
            <a:r>
              <a:rPr lang="fr-FR" sz="1400" b="1" dirty="0" smtClean="0">
                <a:solidFill>
                  <a:srgbClr val="C00000"/>
                </a:solidFill>
              </a:rPr>
              <a:t>-Vaccins vivants atténués</a:t>
            </a:r>
          </a:p>
          <a:p>
            <a:pPr algn="ctr"/>
            <a:r>
              <a:rPr lang="fr-FR" sz="1100" dirty="0" smtClean="0"/>
              <a:t>Les vaccins contiennent du SRAS-CoV-2 atténues </a:t>
            </a:r>
          </a:p>
          <a:p>
            <a:pPr algn="ctr"/>
            <a:r>
              <a:rPr lang="fr-FR" sz="1100" dirty="0" smtClean="0"/>
              <a:t>par adaptation au froid, recombinaison </a:t>
            </a:r>
          </a:p>
          <a:p>
            <a:pPr algn="ctr"/>
            <a:r>
              <a:rPr lang="fr-FR" sz="1100" dirty="0" smtClean="0"/>
              <a:t>ou génétique inverse.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77274" y="720245"/>
            <a:ext cx="293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Phase clinique: 121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Phase </a:t>
            </a:r>
            <a:r>
              <a:rPr lang="fr-FR" b="1" dirty="0" err="1" smtClean="0">
                <a:solidFill>
                  <a:srgbClr val="FF0000"/>
                </a:solidFill>
              </a:rPr>
              <a:t>pré-clinique</a:t>
            </a:r>
            <a:r>
              <a:rPr lang="fr-FR" b="1" dirty="0" smtClean="0">
                <a:solidFill>
                  <a:srgbClr val="FF0000"/>
                </a:solidFill>
              </a:rPr>
              <a:t>: 194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547" y="365126"/>
            <a:ext cx="8822027" cy="132556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Principaux </a:t>
            </a:r>
            <a:r>
              <a:rPr lang="fr-FR" sz="2800" b="1" dirty="0" smtClean="0"/>
              <a:t>types de vaccins contre COVID-19</a:t>
            </a:r>
            <a:br>
              <a:rPr lang="fr-FR" sz="2800" b="1" dirty="0" smtClean="0"/>
            </a:br>
            <a:r>
              <a:rPr lang="fr-FR" sz="2800" dirty="0" smtClean="0"/>
              <a:t>Vaccins </a:t>
            </a:r>
            <a:r>
              <a:rPr lang="fr-FR" sz="2800" dirty="0" smtClean="0"/>
              <a:t>candidats en phase clinique</a:t>
            </a:r>
            <a:endParaRPr lang="fr-FR" sz="2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54547" y="2125007"/>
          <a:ext cx="8822027" cy="4076700"/>
        </p:xfrm>
        <a:graphic>
          <a:graphicData uri="http://schemas.openxmlformats.org/drawingml/2006/table">
            <a:tbl>
              <a:tblPr/>
              <a:tblGrid>
                <a:gridCol w="1618974"/>
                <a:gridCol w="4331065"/>
                <a:gridCol w="1110523"/>
                <a:gridCol w="1761465"/>
              </a:tblGrid>
              <a:tr h="2376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Platform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Candidate vaccines (</a:t>
                      </a:r>
                      <a:r>
                        <a:rPr lang="fr-FR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nbre</a:t>
                      </a:r>
                      <a:r>
                        <a:rPr lang="fr-FR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et</a:t>
                      </a:r>
                      <a:r>
                        <a:rPr lang="fr-F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Sous-Unités protéiques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VVnr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Vecteur viral (non-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repliquant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nactivé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Vecteur viral (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repliquant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Particule pseudo-virale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VVr+APC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VVr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Cellules présentatrices d’Ag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Virus vivant atténués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VVnr + APC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VVnr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Cellules présentatrices d’Ag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497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</a:tr>
              <a:tr h="2376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2F55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4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MECANISMES D’APPROVISIONNEMENT EN VACCINS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/>
              <a:t>Sources 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Pays « Riches »</a:t>
            </a:r>
          </a:p>
          <a:p>
            <a:pPr lvl="1"/>
            <a:r>
              <a:rPr lang="fr-FR" dirty="0" smtClean="0"/>
              <a:t>Achats par les gouvernements</a:t>
            </a:r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Pays à ressources limitées</a:t>
            </a:r>
          </a:p>
          <a:p>
            <a:pPr lvl="1"/>
            <a:r>
              <a:rPr lang="fr-FR" b="1" dirty="0"/>
              <a:t>COVAX </a:t>
            </a:r>
            <a:endParaRPr lang="fr-FR" b="1" dirty="0" smtClean="0"/>
          </a:p>
          <a:p>
            <a:pPr lvl="1"/>
            <a:r>
              <a:rPr lang="fr-FR" b="1" dirty="0" err="1" smtClean="0"/>
              <a:t>African</a:t>
            </a:r>
            <a:r>
              <a:rPr lang="fr-FR" b="1" dirty="0" smtClean="0"/>
              <a:t> </a:t>
            </a:r>
            <a:r>
              <a:rPr lang="fr-FR" b="1" dirty="0"/>
              <a:t>Vaccine Acquisition Trust (AVAT</a:t>
            </a:r>
            <a:r>
              <a:rPr lang="fr-FR" b="1" dirty="0" smtClean="0"/>
              <a:t>)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Coopération bilatérale</a:t>
            </a:r>
          </a:p>
          <a:p>
            <a:pPr lvl="1"/>
            <a:r>
              <a:rPr lang="fr-FR" dirty="0" smtClean="0"/>
              <a:t>Investissements supplémentaires nécessaires</a:t>
            </a:r>
          </a:p>
          <a:p>
            <a:pPr lvl="1"/>
            <a:r>
              <a:rPr lang="fr-FR" dirty="0" smtClean="0"/>
              <a:t>Productions locales de vaccins?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74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911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PERSONNES ELIGIBLES A LA VACCINATION ANTI-COVID-19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32586"/>
            <a:ext cx="7886700" cy="4644377"/>
          </a:xfrm>
        </p:spPr>
        <p:txBody>
          <a:bodyPr>
            <a:normAutofit/>
          </a:bodyPr>
          <a:lstStyle/>
          <a:p>
            <a:r>
              <a:rPr lang="fr-FR" b="1" dirty="0" smtClean="0"/>
              <a:t>Prioritaires</a:t>
            </a:r>
          </a:p>
          <a:p>
            <a:pPr lvl="1"/>
            <a:r>
              <a:rPr lang="fr-FR" dirty="0" smtClean="0"/>
              <a:t>Personnes de de 60 ans et plus</a:t>
            </a:r>
          </a:p>
          <a:p>
            <a:pPr lvl="1"/>
            <a:r>
              <a:rPr lang="fr-FR" dirty="0" smtClean="0"/>
              <a:t>Personnes présentant des </a:t>
            </a:r>
            <a:r>
              <a:rPr lang="fr-FR" dirty="0" err="1" smtClean="0"/>
              <a:t>comorbités</a:t>
            </a:r>
            <a:endParaRPr lang="fr-FR" dirty="0" smtClean="0"/>
          </a:p>
          <a:p>
            <a:pPr lvl="1"/>
            <a:r>
              <a:rPr lang="fr-FR" dirty="0" smtClean="0"/>
              <a:t>Personnel de santé (</a:t>
            </a:r>
            <a:r>
              <a:rPr lang="fr-FR" dirty="0" err="1" smtClean="0"/>
              <a:t>Cilinique</a:t>
            </a:r>
            <a:r>
              <a:rPr lang="fr-FR" dirty="0" smtClean="0"/>
              <a:t>/Laboratoire)</a:t>
            </a:r>
          </a:p>
          <a:p>
            <a:r>
              <a:rPr lang="fr-FR" b="1" dirty="0" smtClean="0"/>
              <a:t>Autres </a:t>
            </a:r>
          </a:p>
          <a:p>
            <a:pPr lvl="1"/>
            <a:r>
              <a:rPr lang="fr-FR" dirty="0" smtClean="0"/>
              <a:t>Adolescents 12-17ans</a:t>
            </a:r>
          </a:p>
          <a:p>
            <a:pPr lvl="1"/>
            <a:r>
              <a:rPr lang="fr-FR" dirty="0" smtClean="0"/>
              <a:t>Personnel de transport en commun</a:t>
            </a:r>
          </a:p>
          <a:p>
            <a:pPr lvl="1"/>
            <a:r>
              <a:rPr lang="fr-FR" dirty="0" smtClean="0"/>
              <a:t>Enseignants</a:t>
            </a:r>
          </a:p>
          <a:p>
            <a:pPr lvl="1"/>
            <a:r>
              <a:rPr lang="fr-FR" dirty="0" smtClean="0"/>
              <a:t>Voyageurs </a:t>
            </a:r>
            <a:r>
              <a:rPr lang="fr-FR" dirty="0" err="1" smtClean="0"/>
              <a:t>internationnaux</a:t>
            </a:r>
            <a:endParaRPr lang="fr-FR" dirty="0" smtClean="0"/>
          </a:p>
          <a:p>
            <a:pPr lvl="1"/>
            <a:r>
              <a:rPr lang="fr-FR" dirty="0" smtClean="0"/>
              <a:t>..</a:t>
            </a:r>
          </a:p>
          <a:p>
            <a:pPr lvl="1"/>
            <a:endParaRPr lang="fr-FR" dirty="0" smtClean="0"/>
          </a:p>
          <a:p>
            <a:pPr lv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0799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44698" y="197699"/>
            <a:ext cx="8551572" cy="78109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MECANISMES D’APPROVISIONNEMENT EN VACCINS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 err="1"/>
              <a:t>Vaccins</a:t>
            </a:r>
            <a:r>
              <a:rPr lang="fr-FR" sz="2400" b="1" dirty="0"/>
              <a:t> </a:t>
            </a:r>
            <a:r>
              <a:rPr lang="fr-FR" sz="2400" b="1" dirty="0" smtClean="0"/>
              <a:t>fournis (COVAX/Bilatérale)</a:t>
            </a:r>
            <a:endParaRPr lang="fr-FR" sz="25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5152"/>
              </p:ext>
            </p:extLst>
          </p:nvPr>
        </p:nvGraphicFramePr>
        <p:xfrm>
          <a:off x="244697" y="1284717"/>
          <a:ext cx="8358389" cy="3700910"/>
        </p:xfrm>
        <a:graphic>
          <a:graphicData uri="http://schemas.openxmlformats.org/drawingml/2006/table">
            <a:tbl>
              <a:tblPr firstRow="1" firstCol="1" bandRow="1"/>
              <a:tblGrid>
                <a:gridCol w="2093655"/>
                <a:gridCol w="4922544"/>
                <a:gridCol w="1342190"/>
              </a:tblGrid>
              <a:tr h="17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Plateformes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Vaccins (développeurs)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Phase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3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ARNm (vésicules</a:t>
                      </a:r>
                      <a:r>
                        <a:rPr lang="fr-FR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lipidiques)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ARNm -1273</a:t>
                      </a:r>
                      <a:b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(Moderna)</a:t>
                      </a: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BNT162b2</a:t>
                      </a:r>
                      <a:b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(Pfizer-BioNTech)</a:t>
                      </a: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Adénovirus</a:t>
                      </a:r>
                      <a:b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vectorisé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AZD1222 (</a:t>
                      </a:r>
                      <a:r>
                        <a:rPr lang="fr-FR" sz="20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AstraZeneca</a:t>
                      </a: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Spoutnik V</a:t>
                      </a: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(Gamaleya)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Ad26.COV2.S</a:t>
                      </a:r>
                      <a:r>
                        <a:rPr lang="fr-FR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0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(Janssen </a:t>
                      </a:r>
                      <a:r>
                        <a:rPr lang="fr-FR" sz="2000" b="1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Pharm</a:t>
                      </a:r>
                      <a:r>
                        <a:rPr lang="fr-FR" sz="20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fr-FR" sz="2000" b="1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Johnson &amp;Johnson</a:t>
                      </a:r>
                      <a:r>
                        <a:rPr lang="fr-FR" sz="20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  <a:endParaRPr lang="fr-FR" sz="20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Inactivé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BBIBP-</a:t>
                      </a:r>
                      <a:r>
                        <a:rPr lang="fr-FR" sz="20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CorV</a:t>
                      </a:r>
                      <a:r>
                        <a:rPr lang="fr-FR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0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(Pékin</a:t>
                      </a: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fr-FR" sz="2000" b="1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Sinopharm</a:t>
                      </a: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5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37882" y="365126"/>
            <a:ext cx="8358388" cy="1325563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MECANISMES D’APPROVISIONNEMENT EN VACCINS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 err="1"/>
              <a:t>Vaccins</a:t>
            </a:r>
            <a:r>
              <a:rPr lang="fr-FR" sz="2400" b="1" dirty="0"/>
              <a:t> fournis (COVAX/Bilatérale)</a:t>
            </a:r>
            <a:endParaRPr lang="fr-FR" sz="24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45368"/>
              </p:ext>
            </p:extLst>
          </p:nvPr>
        </p:nvGraphicFramePr>
        <p:xfrm>
          <a:off x="231819" y="1825628"/>
          <a:ext cx="8345511" cy="2991850"/>
        </p:xfrm>
        <a:graphic>
          <a:graphicData uri="http://schemas.openxmlformats.org/drawingml/2006/table">
            <a:tbl>
              <a:tblPr firstRow="1" firstCol="1" bandRow="1"/>
              <a:tblGrid>
                <a:gridCol w="2583899"/>
                <a:gridCol w="5761612"/>
              </a:tblGrid>
              <a:tr h="17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Plateformes</a:t>
                      </a:r>
                      <a:endParaRPr lang="fr-F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  <a:latin typeface="+mn-lt"/>
                          <a:ea typeface="Calibri" panose="020F0502020204030204" pitchFamily="34" charset="0"/>
                        </a:rPr>
                        <a:t>Vaccins (développeurs)</a:t>
                      </a:r>
                      <a:endParaRPr lang="fr-FR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837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Inactivé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BBIBP-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CorV</a:t>
                      </a: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(Pékin, </a:t>
                      </a:r>
                      <a:r>
                        <a:rPr lang="fr-FR" sz="2000" b="1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Sinopharm</a:t>
                      </a: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CoronaVac</a:t>
                      </a:r>
                      <a:b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>
                          <a:effectLst/>
                          <a:latin typeface="+mn-lt"/>
                          <a:ea typeface="Calibri" panose="020F0502020204030204" pitchFamily="34" charset="0"/>
                        </a:rPr>
                        <a:t>(Sinovac)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Inactivé</a:t>
                      </a:r>
                      <a:b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(Wuhan, </a:t>
                      </a:r>
                      <a:r>
                        <a:rPr lang="fr-FR" sz="2000" b="1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Sinopharm</a:t>
                      </a:r>
                      <a:r>
                        <a:rPr lang="fr-FR" sz="20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BBV152</a:t>
                      </a:r>
                      <a:b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Bharat</a:t>
                      </a: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+mn-lt"/>
                          <a:ea typeface="Calibri" panose="020F0502020204030204" pitchFamily="34" charset="0"/>
                        </a:rPr>
                        <a:t>Biotech</a:t>
                      </a:r>
                      <a:r>
                        <a:rPr lang="fr-FR" sz="20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) </a:t>
                      </a:r>
                    </a:p>
                  </a:txBody>
                  <a:tcPr marL="49730" marR="49730" marT="24865" marB="2486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425" y="390885"/>
            <a:ext cx="7886700" cy="575032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CARACTERISTIQUES DE QUELQUES VACCINS EN PRIMO-VACCINATION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81040"/>
              </p:ext>
            </p:extLst>
          </p:nvPr>
        </p:nvGraphicFramePr>
        <p:xfrm>
          <a:off x="167425" y="1143037"/>
          <a:ext cx="8847785" cy="5547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1199"/>
                <a:gridCol w="1966175"/>
                <a:gridCol w="1841297"/>
                <a:gridCol w="1769557"/>
                <a:gridCol w="176955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+mn-lt"/>
                        </a:rPr>
                        <a:t>Nom des vaccins</a:t>
                      </a:r>
                      <a:endParaRPr lang="fr-FR" sz="17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+mn-lt"/>
                        </a:rPr>
                        <a:t>Vaccin Pfizer-BioNTech</a:t>
                      </a:r>
                      <a:endParaRPr lang="fr-FR" sz="17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+mn-lt"/>
                        </a:rPr>
                        <a:t>Moderna</a:t>
                      </a:r>
                      <a:endParaRPr lang="fr-FR" sz="17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>
                          <a:effectLst/>
                          <a:latin typeface="+mn-lt"/>
                        </a:rPr>
                        <a:t>Johnson &amp; Johnson</a:t>
                      </a:r>
                      <a:endParaRPr lang="fr-FR" sz="1700" b="1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700" b="1" dirty="0" err="1">
                          <a:effectLst/>
                          <a:latin typeface="+mn-lt"/>
                        </a:rPr>
                        <a:t>AstraZeneca</a:t>
                      </a:r>
                      <a:endParaRPr lang="fr-FR" sz="17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Type de vaccin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vaccin à ARNm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vaccin à ARNm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Vaccin vectoriel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Vaccins anti-vecteurs contre l'adénoV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+mn-lt"/>
                        </a:rPr>
                        <a:t>Nombre </a:t>
                      </a:r>
                      <a:r>
                        <a:rPr lang="fr-FR" sz="1700" dirty="0" smtClean="0">
                          <a:effectLst/>
                          <a:latin typeface="+mn-lt"/>
                        </a:rPr>
                        <a:t> doses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+mn-lt"/>
                        </a:rPr>
                        <a:t>2 doses, donnés à 21 jours d'intervalle.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2 doses, donnés à 28 jours d'intervalle.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1 dose est nécessaire.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2 doses, donnés à 28 jours d'intervalle.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+mn-lt"/>
                        </a:rPr>
                        <a:t>Âge 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Personnes de 16 ans et plus.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Personnes de 18 ans et plus.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Personnes de 18 ans et plus.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Personnes de 18 ans et plus.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Efficacité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95% dans la prévention de l'infection au COVID-19.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94,5% dans la prévention de l'infection COVID-19.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>
                          <a:effectLst/>
                          <a:latin typeface="+mn-lt"/>
                        </a:rPr>
                        <a:t>85% dans la prévention de l'infection au COVID-19.</a:t>
                      </a:r>
                      <a:endParaRPr lang="fr-FR" sz="17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+mn-lt"/>
                        </a:rPr>
                        <a:t>70% dans la prévention de l'infection au COVID-19.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Variantes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Assez efficace</a:t>
                      </a:r>
                      <a:r>
                        <a:rPr lang="fr-FR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contre les variantes </a:t>
                      </a: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alpha, beta, gamma.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Assez efficace</a:t>
                      </a:r>
                      <a:r>
                        <a:rPr lang="fr-FR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contre les </a:t>
                      </a: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variantes </a:t>
                      </a: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alpha, beta, gamma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Moins efficace contre les souches </a:t>
                      </a: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beta et gamma.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Peu </a:t>
                      </a:r>
                      <a:r>
                        <a:rPr lang="fr-FR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efficace contre </a:t>
                      </a: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variante beta, </a:t>
                      </a:r>
                      <a:r>
                        <a:rPr lang="fr-FR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mais semble efficace contre </a:t>
                      </a:r>
                      <a:r>
                        <a:rPr lang="fr-FR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Alpha et  gamma</a:t>
                      </a:r>
                      <a:endParaRPr lang="fr-FR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0960" marR="60960" marT="30480" marB="304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78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VACCINATION DE RAPPEL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b="1" dirty="0" smtClean="0"/>
              <a:t>2.1</a:t>
            </a:r>
            <a:r>
              <a:rPr lang="fr-FR" sz="2800" b="1" dirty="0"/>
              <a:t>. Premières populations </a:t>
            </a:r>
            <a:r>
              <a:rPr lang="fr-FR" sz="2800" b="1" dirty="0" smtClean="0"/>
              <a:t>éligibles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 </a:t>
            </a:r>
            <a:r>
              <a:rPr lang="fr-FR" dirty="0"/>
              <a:t>concerna pas la population </a:t>
            </a:r>
            <a:r>
              <a:rPr lang="fr-FR" dirty="0" smtClean="0"/>
              <a:t>générale</a:t>
            </a:r>
          </a:p>
          <a:p>
            <a:r>
              <a:rPr lang="fr-FR" dirty="0" smtClean="0"/>
              <a:t>Personnes </a:t>
            </a:r>
            <a:r>
              <a:rPr lang="fr-FR" dirty="0"/>
              <a:t>de 65 ans et plus</a:t>
            </a:r>
          </a:p>
          <a:p>
            <a:r>
              <a:rPr lang="fr-FR" dirty="0" smtClean="0"/>
              <a:t>Personnes </a:t>
            </a:r>
            <a:r>
              <a:rPr lang="fr-FR" dirty="0"/>
              <a:t>avec comorbidités augmentant le risque de formes graves et de décès dus à la </a:t>
            </a:r>
            <a:r>
              <a:rPr lang="fr-FR" dirty="0" err="1"/>
              <a:t>covid</a:t>
            </a:r>
            <a:r>
              <a:rPr lang="fr-FR" dirty="0"/>
              <a:t> 19</a:t>
            </a:r>
          </a:p>
          <a:p>
            <a:r>
              <a:rPr lang="fr-FR" dirty="0"/>
              <a:t>Pathologies à très haut risque de décès</a:t>
            </a:r>
          </a:p>
          <a:p>
            <a:r>
              <a:rPr lang="fr-FR" dirty="0"/>
              <a:t>Personnes sévèrement immunodéprimées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89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CONCLUSION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Vaccins en phase clinique 3</a:t>
            </a:r>
          </a:p>
          <a:p>
            <a:r>
              <a:rPr lang="fr-FR" dirty="0"/>
              <a:t>Emergences de variants de SARS-CoV-2 résistants aux </a:t>
            </a:r>
            <a:r>
              <a:rPr lang="fr-FR" dirty="0" smtClean="0"/>
              <a:t>vaccins</a:t>
            </a:r>
          </a:p>
          <a:p>
            <a:r>
              <a:rPr lang="fr-FR" dirty="0" smtClean="0"/>
              <a:t>Immunité post-vaccinale insuffisamment évaluée</a:t>
            </a:r>
          </a:p>
          <a:p>
            <a:r>
              <a:rPr lang="fr-FR" dirty="0" smtClean="0"/>
              <a:t>Stratégies à adapter avec les événements nouveaux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54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889386"/>
            <a:ext cx="7886700" cy="1325563"/>
          </a:xfrm>
        </p:spPr>
        <p:txBody>
          <a:bodyPr/>
          <a:lstStyle/>
          <a:p>
            <a:pPr algn="ctr"/>
            <a:r>
              <a:rPr lang="fr-FR" b="1" dirty="0" smtClean="0"/>
              <a:t>Merci pour votre écoute et votre attention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1048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335" y="300732"/>
            <a:ext cx="8641724" cy="1064429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INTRODUCTION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800" b="1" dirty="0" smtClean="0"/>
              <a:t>But de la stratégie mondiale de vaccination anti-COVID-19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122" y="1690689"/>
            <a:ext cx="4213649" cy="448983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vacciner </a:t>
            </a:r>
            <a:r>
              <a:rPr lang="fr-FR" b="1" dirty="0"/>
              <a:t>10%</a:t>
            </a:r>
            <a:r>
              <a:rPr lang="fr-FR" dirty="0"/>
              <a:t> de la population mondiale d'ici la fin septembre </a:t>
            </a:r>
            <a:r>
              <a:rPr lang="fr-FR" dirty="0" smtClean="0"/>
              <a:t>2021.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Plus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de 55 pays, principalement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d’Afrique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et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du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Moyen-Orient, ont raté cet objectif.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Vacciner </a:t>
            </a:r>
            <a:r>
              <a:rPr lang="fr-FR" b="1" dirty="0"/>
              <a:t>40%</a:t>
            </a:r>
            <a:r>
              <a:rPr lang="fr-FR" dirty="0"/>
              <a:t> des personnes dans tous les pays </a:t>
            </a:r>
            <a:r>
              <a:rPr lang="fr-FR" b="1" dirty="0" smtClean="0"/>
              <a:t>avant </a:t>
            </a:r>
            <a:r>
              <a:rPr lang="fr-FR" b="1" dirty="0"/>
              <a:t>la fin </a:t>
            </a:r>
            <a:r>
              <a:rPr lang="fr-FR" dirty="0"/>
              <a:t>de l'année </a:t>
            </a:r>
            <a:r>
              <a:rPr lang="fr-FR" b="1" dirty="0"/>
              <a:t>2021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Vacciner </a:t>
            </a:r>
            <a:r>
              <a:rPr lang="fr-FR" b="1" dirty="0" smtClean="0"/>
              <a:t>70</a:t>
            </a:r>
            <a:r>
              <a:rPr lang="fr-FR" b="1" dirty="0"/>
              <a:t>%</a:t>
            </a:r>
            <a:r>
              <a:rPr lang="fr-FR" dirty="0"/>
              <a:t> </a:t>
            </a:r>
            <a:r>
              <a:rPr lang="fr-FR" dirty="0"/>
              <a:t>des personnes dans tous les pays </a:t>
            </a:r>
            <a:r>
              <a:rPr lang="fr-FR" b="1" dirty="0" smtClean="0"/>
              <a:t>d'ici </a:t>
            </a:r>
            <a:r>
              <a:rPr lang="fr-FR" b="1" dirty="0"/>
              <a:t>le milieu de 2022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87" y="2009104"/>
            <a:ext cx="4334033" cy="3065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9048" y="6270674"/>
            <a:ext cx="3425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https://news.un.org/fr/story/2021/10/1105782</a:t>
            </a:r>
          </a:p>
        </p:txBody>
      </p:sp>
    </p:spTree>
    <p:extLst>
      <p:ext uri="{BB962C8B-B14F-4D97-AF65-F5344CB8AC3E}">
        <p14:creationId xmlns:p14="http://schemas.microsoft.com/office/powerpoint/2010/main" val="211633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003" y="365126"/>
            <a:ext cx="8512935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INTRODUCTION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Besoins en vaccins et disponibilités (OMS)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5155" y="1931830"/>
            <a:ext cx="8000195" cy="4597759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Besoins mondial: </a:t>
            </a:r>
            <a:r>
              <a:rPr lang="fr-FR" b="1" dirty="0" smtClean="0"/>
              <a:t>11 </a:t>
            </a:r>
            <a:r>
              <a:rPr lang="fr-FR" b="1" dirty="0"/>
              <a:t>milliards de vaccins, pour </a:t>
            </a:r>
            <a:r>
              <a:rPr lang="fr-FR" b="1" dirty="0" smtClean="0"/>
              <a:t>vaincre</a:t>
            </a:r>
            <a:r>
              <a:rPr lang="fr-FR" dirty="0" smtClean="0"/>
              <a:t> la pandémie.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Près </a:t>
            </a:r>
            <a:r>
              <a:rPr lang="fr-FR" dirty="0"/>
              <a:t>de </a:t>
            </a:r>
            <a:r>
              <a:rPr lang="fr-FR" b="1" dirty="0"/>
              <a:t>6,5 milliards de doses ont été administrées </a:t>
            </a:r>
            <a:r>
              <a:rPr lang="fr-FR" dirty="0"/>
              <a:t>dans le monde à la fin septembre </a:t>
            </a:r>
            <a:r>
              <a:rPr lang="fr-FR" dirty="0" smtClean="0"/>
              <a:t>2021 </a:t>
            </a:r>
          </a:p>
          <a:p>
            <a:endParaRPr lang="fr-FR" dirty="0" smtClean="0"/>
          </a:p>
          <a:p>
            <a:r>
              <a:rPr lang="fr-FR" dirty="0" smtClean="0"/>
              <a:t>Près </a:t>
            </a:r>
            <a:r>
              <a:rPr lang="fr-FR" dirty="0"/>
              <a:t>d'un tiers de la population mondiale est entièrement vaccinée, 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Mais l'iniquité </a:t>
            </a:r>
            <a:r>
              <a:rPr lang="fr-FR" b="1" dirty="0"/>
              <a:t>vaccinale </a:t>
            </a:r>
            <a:r>
              <a:rPr lang="fr-FR" b="1" dirty="0" smtClean="0"/>
              <a:t>persiste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P</a:t>
            </a:r>
            <a:r>
              <a:rPr lang="fr-FR" dirty="0" smtClean="0"/>
              <a:t>ays </a:t>
            </a:r>
            <a:r>
              <a:rPr lang="fr-FR" dirty="0"/>
              <a:t>à revenu élevé et intermédiaire supérieur ont utilisé 75% de tous les vaccins produits jusqu'à présent 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Pays </a:t>
            </a:r>
            <a:r>
              <a:rPr lang="fr-FR" dirty="0"/>
              <a:t>à faible </a:t>
            </a:r>
            <a:r>
              <a:rPr lang="fr-FR" dirty="0" smtClean="0"/>
              <a:t>revenu ont reçu moins 0,5%  des doses.  </a:t>
            </a:r>
          </a:p>
          <a:p>
            <a:pPr lvl="1"/>
            <a:r>
              <a:rPr lang="fr-FR" dirty="0"/>
              <a:t>moins de 5% des personnes sont complètement </a:t>
            </a:r>
            <a:r>
              <a:rPr lang="fr-FR" dirty="0" smtClean="0"/>
              <a:t>vaccinées en </a:t>
            </a:r>
            <a:r>
              <a:rPr lang="fr-FR" dirty="0"/>
              <a:t>Afrique</a:t>
            </a:r>
            <a:r>
              <a:rPr lang="fr-FR" dirty="0" smtClean="0"/>
              <a:t>,.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69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973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INTROCTION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err="1" smtClean="0"/>
              <a:t>Repartition</a:t>
            </a:r>
            <a:r>
              <a:rPr lang="fr-FR" sz="3200" b="1" dirty="0" smtClean="0"/>
              <a:t> des cas de COVID-19</a:t>
            </a:r>
            <a:endParaRPr lang="fr-FR" sz="32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96823"/>
              </p:ext>
            </p:extLst>
          </p:nvPr>
        </p:nvGraphicFramePr>
        <p:xfrm>
          <a:off x="399247" y="1825625"/>
          <a:ext cx="835838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129"/>
                <a:gridCol w="2786129"/>
                <a:gridCol w="27861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COVID-19</a:t>
                      </a:r>
                      <a:endParaRPr lang="fr-F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Monde</a:t>
                      </a:r>
                      <a:endParaRPr lang="fr-F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Afrique</a:t>
                      </a:r>
                      <a:endParaRPr lang="fr-F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Total des</a:t>
                      </a:r>
                      <a:r>
                        <a:rPr lang="fr-FR" sz="2400" baseline="0" dirty="0" smtClean="0"/>
                        <a:t> cas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245 millions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</a:t>
                      </a:r>
                      <a:r>
                        <a:rPr lang="fr-FR" sz="2400" baseline="0" dirty="0" smtClean="0"/>
                        <a:t>,48 millions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Guérisons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240,03 millions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7,88 millions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Décès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4,</a:t>
                      </a:r>
                      <a:r>
                        <a:rPr lang="fr-FR" sz="2400" baseline="0" dirty="0" smtClean="0"/>
                        <a:t>97 millions</a:t>
                      </a:r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218 803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28650" y="4417454"/>
            <a:ext cx="493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Cdc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_27 10 2021: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61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996" y="365127"/>
            <a:ext cx="8254354" cy="665184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SARS-CoV-2: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Morphologie et structure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96" y="3979570"/>
            <a:ext cx="2261812" cy="17370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08" y="2130492"/>
            <a:ext cx="3792094" cy="36981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902" y="2459865"/>
            <a:ext cx="2590413" cy="26464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96" y="2130492"/>
            <a:ext cx="2261812" cy="178628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3639" y="596291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Arrondie; Diamètre: 60-140nm (moyenne: 67nm); </a:t>
            </a:r>
          </a:p>
          <a:p>
            <a:pPr algn="ctr"/>
            <a:r>
              <a:rPr lang="fr-FR" dirty="0" smtClean="0"/>
              <a:t>Aspect de couronne (corona) : « virus à couronne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04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124" y="65078"/>
            <a:ext cx="8384146" cy="89703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SARS-CoV-2: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>Organisation </a:t>
            </a:r>
            <a:r>
              <a:rPr lang="fr-FR" sz="2400" b="1" dirty="0"/>
              <a:t>du génome</a:t>
            </a:r>
            <a:endParaRPr lang="fr-FR" sz="2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6062" y="5211394"/>
            <a:ext cx="8723626" cy="1511378"/>
          </a:xfrm>
        </p:spPr>
        <p:txBody>
          <a:bodyPr>
            <a:noAutofit/>
          </a:bodyPr>
          <a:lstStyle/>
          <a:p>
            <a:r>
              <a:rPr lang="fr-FR" sz="2000" dirty="0"/>
              <a:t>ARN simple-brin de 29 903 nucléotides, polarité positive, type messager; code </a:t>
            </a:r>
            <a:r>
              <a:rPr lang="fr-FR" sz="2000" dirty="0" smtClean="0"/>
              <a:t>9860aa </a:t>
            </a:r>
            <a:r>
              <a:rPr lang="fr-FR" sz="2000" dirty="0">
                <a:sym typeface="Symbol" panose="05050102010706020507" pitchFamily="18" charset="2"/>
              </a:rPr>
              <a:t> 20 protéines = 16 non structurales (</a:t>
            </a:r>
            <a:r>
              <a:rPr lang="fr-FR" sz="2000" dirty="0" smtClean="0">
                <a:sym typeface="Symbol" panose="05050102010706020507" pitchFamily="18" charset="2"/>
              </a:rPr>
              <a:t>nsp1-16) </a:t>
            </a:r>
            <a:r>
              <a:rPr lang="fr-FR" sz="2000" dirty="0">
                <a:sym typeface="Symbol" panose="05050102010706020507" pitchFamily="18" charset="2"/>
              </a:rPr>
              <a:t>+ 4 structurales (S, E, M, N</a:t>
            </a:r>
            <a:r>
              <a:rPr lang="fr-FR" sz="2000" dirty="0" smtClean="0">
                <a:sym typeface="Symbol" panose="05050102010706020507" pitchFamily="18" charset="2"/>
              </a:rPr>
              <a:t>).</a:t>
            </a:r>
          </a:p>
          <a:p>
            <a:r>
              <a:rPr lang="fr-FR" sz="2000" dirty="0"/>
              <a:t>Homologies des nucléotides: 79,5% avec SARS-</a:t>
            </a:r>
            <a:r>
              <a:rPr lang="fr-FR" sz="2000" dirty="0" err="1"/>
              <a:t>CoV</a:t>
            </a:r>
            <a:r>
              <a:rPr lang="fr-FR" sz="2000" dirty="0"/>
              <a:t>; 50% avec MERS-</a:t>
            </a:r>
            <a:r>
              <a:rPr lang="fr-FR" sz="2000" dirty="0" err="1"/>
              <a:t>CoV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2124" y="882108"/>
            <a:ext cx="8293994" cy="41613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72250" y="3657600"/>
            <a:ext cx="235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Glycoprotéine Spike (spicule) constituée de 2 sous-unités: S1 et S2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94727" y="3657600"/>
            <a:ext cx="862884" cy="309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" y="222246"/>
            <a:ext cx="8672513" cy="806449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SARS-CoV-2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>Gène</a:t>
            </a:r>
            <a:r>
              <a:rPr lang="fr-FR" sz="2400" b="1" dirty="0" smtClean="0"/>
              <a:t>, structure et fonctions de la glycoprotéine S</a:t>
            </a:r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2060" y="1114587"/>
            <a:ext cx="4014778" cy="5486238"/>
          </a:xfrm>
        </p:spPr>
        <p:txBody>
          <a:bodyPr>
            <a:normAutofit fontScale="92500" lnSpcReduction="10000"/>
          </a:bodyPr>
          <a:lstStyle/>
          <a:p>
            <a:r>
              <a:rPr lang="fr-FR" sz="1600" b="1" dirty="0"/>
              <a:t>S :</a:t>
            </a:r>
            <a:r>
              <a:rPr lang="fr-FR" sz="1600" dirty="0"/>
              <a:t> transmembranaires, </a:t>
            </a:r>
            <a:r>
              <a:rPr lang="fr-FR" sz="1600" dirty="0" err="1"/>
              <a:t>trimérique</a:t>
            </a:r>
            <a:r>
              <a:rPr lang="fr-FR" sz="1600" dirty="0"/>
              <a:t>, essentielle pour entrée du virus: cible antivirale de choix. </a:t>
            </a:r>
            <a:r>
              <a:rPr lang="fr-FR" sz="1600" dirty="0" smtClean="0"/>
              <a:t>Composée  </a:t>
            </a:r>
            <a:r>
              <a:rPr lang="fr-FR" sz="1600" dirty="0"/>
              <a:t>de 2 sous-unités fonctionnelles: S1 et S2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S1</a:t>
            </a:r>
            <a:r>
              <a:rPr lang="fr-FR" sz="1600" dirty="0" smtClean="0"/>
              <a:t> </a:t>
            </a:r>
            <a:r>
              <a:rPr lang="fr-FR" sz="1600" dirty="0"/>
              <a:t>constituée du domaine NTD et du domaine de liaison au récepteur (RBD). Fonction: </a:t>
            </a:r>
            <a:r>
              <a:rPr lang="fr-FR" sz="1600" u="sng" dirty="0"/>
              <a:t>se lier au récepteur sur la cellule </a:t>
            </a:r>
            <a:r>
              <a:rPr lang="fr-FR" sz="1600" u="sng" dirty="0" smtClean="0"/>
              <a:t>hôte</a:t>
            </a:r>
            <a:r>
              <a:rPr lang="fr-FR" sz="1600" dirty="0" smtClean="0"/>
              <a:t>.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r>
              <a:rPr lang="fr-FR" sz="1600" b="1" dirty="0"/>
              <a:t>S2</a:t>
            </a:r>
            <a:r>
              <a:rPr lang="fr-FR" sz="1600" dirty="0"/>
              <a:t> </a:t>
            </a:r>
            <a:r>
              <a:rPr lang="fr-FR" sz="1600" dirty="0" smtClean="0"/>
              <a:t>contient le </a:t>
            </a:r>
            <a:r>
              <a:rPr lang="fr-FR" sz="1600" dirty="0"/>
              <a:t>domaine transmembranaire (TM) et la queue </a:t>
            </a:r>
            <a:r>
              <a:rPr lang="fr-FR" sz="1600" dirty="0" smtClean="0"/>
              <a:t>cytoplasmique, notamment </a:t>
            </a:r>
            <a:r>
              <a:rPr lang="fr-FR" sz="1600" dirty="0"/>
              <a:t> Fonction : </a:t>
            </a:r>
            <a:r>
              <a:rPr lang="fr-FR" sz="1600" u="sng" dirty="0"/>
              <a:t>fusionner les membranes des virus et des cellules hôtes. </a:t>
            </a:r>
          </a:p>
          <a:p>
            <a:r>
              <a:rPr lang="fr-FR" sz="1600" dirty="0"/>
              <a:t> </a:t>
            </a:r>
          </a:p>
          <a:p>
            <a:r>
              <a:rPr lang="fr-FR" sz="1600" b="1" dirty="0"/>
              <a:t>S1/S2 :</a:t>
            </a:r>
            <a:r>
              <a:rPr lang="fr-FR" sz="1600" dirty="0"/>
              <a:t> frontière entre S1 et S2 = site de clivage de la protéase S1/S2. Les protéases de l'hôte clivent la S au site de clivage S2' pour </a:t>
            </a:r>
            <a:r>
              <a:rPr lang="fr-FR" sz="1600" u="sng" dirty="0"/>
              <a:t>activer les protéines essentielles pour fusion membranaires des virus et cellules hôtes par des changements </a:t>
            </a:r>
            <a:r>
              <a:rPr lang="fr-FR" sz="1600" u="sng" dirty="0" err="1"/>
              <a:t>conformationnels</a:t>
            </a:r>
            <a:r>
              <a:rPr lang="fr-FR" sz="1600" u="sng" dirty="0"/>
              <a:t> irréversibles</a:t>
            </a:r>
            <a:r>
              <a:rPr lang="fr-FR" sz="1600" dirty="0"/>
              <a:t>.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0452" y="1114587"/>
            <a:ext cx="4397263" cy="30573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0025" y="4243385"/>
            <a:ext cx="4357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Wang M-Y et </a:t>
            </a:r>
            <a:r>
              <a:rPr lang="fr-FR" sz="1000" dirty="0" err="1"/>
              <a:t>al.Front</a:t>
            </a:r>
            <a:r>
              <a:rPr lang="fr-FR" sz="1000" dirty="0"/>
              <a:t>. </a:t>
            </a:r>
            <a:r>
              <a:rPr lang="fr-FR" sz="1000" dirty="0" err="1"/>
              <a:t>Cell</a:t>
            </a:r>
            <a:r>
              <a:rPr lang="fr-FR" sz="1000" dirty="0"/>
              <a:t>. Infect. </a:t>
            </a:r>
            <a:r>
              <a:rPr lang="fr-FR" sz="1000" dirty="0" err="1"/>
              <a:t>Microbiol</a:t>
            </a:r>
            <a:r>
              <a:rPr lang="fr-FR" sz="1000" dirty="0"/>
              <a:t> 2020 ; 10:587269.doi: 10.3389/fcimb.2020.587269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0452" y="4686298"/>
            <a:ext cx="4397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SS</a:t>
            </a:r>
            <a:r>
              <a:rPr lang="fr-FR" sz="1400" dirty="0"/>
              <a:t>:</a:t>
            </a:r>
            <a:r>
              <a:rPr lang="fr-FR" sz="1400" dirty="0" smtClean="0"/>
              <a:t> </a:t>
            </a:r>
            <a:r>
              <a:rPr lang="fr-FR" sz="1400" dirty="0"/>
              <a:t>séquence </a:t>
            </a:r>
            <a:r>
              <a:rPr lang="fr-FR" sz="1400" dirty="0" smtClean="0"/>
              <a:t>unique;</a:t>
            </a:r>
            <a:r>
              <a:rPr lang="fr-FR" sz="1400" dirty="0"/>
              <a:t> </a:t>
            </a:r>
            <a:r>
              <a:rPr lang="fr-FR" sz="1400" b="1" dirty="0" smtClean="0"/>
              <a:t>NTD</a:t>
            </a:r>
            <a:r>
              <a:rPr lang="fr-FR" sz="1400" dirty="0" smtClean="0"/>
              <a:t>: </a:t>
            </a:r>
            <a:r>
              <a:rPr lang="fr-FR" sz="1400" dirty="0"/>
              <a:t>domaine N-terminal; </a:t>
            </a:r>
            <a:r>
              <a:rPr lang="fr-FR" sz="1400" b="1" dirty="0" smtClean="0"/>
              <a:t>RBD:</a:t>
            </a:r>
            <a:r>
              <a:rPr lang="fr-FR" sz="1400" dirty="0" smtClean="0"/>
              <a:t> </a:t>
            </a:r>
            <a:r>
              <a:rPr lang="fr-FR" sz="1400" dirty="0"/>
              <a:t>domaine de liaison </a:t>
            </a:r>
            <a:r>
              <a:rPr lang="fr-FR" sz="1400" dirty="0" smtClean="0"/>
              <a:t>au récepteur;</a:t>
            </a:r>
            <a:r>
              <a:rPr lang="fr-FR" sz="1400" dirty="0"/>
              <a:t> </a:t>
            </a:r>
            <a:r>
              <a:rPr lang="fr-FR" sz="1400" b="1" dirty="0" smtClean="0"/>
              <a:t>SD1</a:t>
            </a:r>
            <a:r>
              <a:rPr lang="fr-FR" sz="1400" dirty="0" smtClean="0"/>
              <a:t>: </a:t>
            </a:r>
            <a:r>
              <a:rPr lang="fr-FR" sz="1400" dirty="0"/>
              <a:t>sous-domaine </a:t>
            </a:r>
            <a:r>
              <a:rPr lang="fr-FR" sz="1400" dirty="0" smtClean="0"/>
              <a:t>1;</a:t>
            </a:r>
            <a:r>
              <a:rPr lang="fr-FR" sz="1400" dirty="0"/>
              <a:t> </a:t>
            </a:r>
            <a:r>
              <a:rPr lang="fr-FR" sz="1400" b="1" dirty="0"/>
              <a:t>SD2</a:t>
            </a:r>
            <a:r>
              <a:rPr lang="fr-FR" sz="1400" dirty="0"/>
              <a:t>, sous-domaine </a:t>
            </a:r>
            <a:r>
              <a:rPr lang="fr-FR" sz="1400" dirty="0" smtClean="0"/>
              <a:t>2;</a:t>
            </a:r>
            <a:r>
              <a:rPr lang="fr-FR" sz="1400" dirty="0"/>
              <a:t> site de clivage de la protéase S1/S2, </a:t>
            </a:r>
            <a:r>
              <a:rPr lang="fr-FR" sz="1400" b="1" dirty="0" smtClean="0"/>
              <a:t>S1/S</a:t>
            </a:r>
            <a:r>
              <a:rPr lang="fr-FR" sz="1400" dirty="0" smtClean="0"/>
              <a:t>2:</a:t>
            </a:r>
            <a:r>
              <a:rPr lang="fr-FR" sz="1400" dirty="0"/>
              <a:t> Site de clivage de la protéase S2', S2'; </a:t>
            </a:r>
            <a:r>
              <a:rPr lang="fr-FR" sz="1400" b="1" dirty="0" smtClean="0"/>
              <a:t>FP</a:t>
            </a:r>
            <a:r>
              <a:rPr lang="fr-FR" sz="1400" dirty="0"/>
              <a:t>:</a:t>
            </a:r>
            <a:r>
              <a:rPr lang="fr-FR" sz="1400" dirty="0" smtClean="0"/>
              <a:t> </a:t>
            </a:r>
            <a:r>
              <a:rPr lang="fr-FR" sz="1400" dirty="0"/>
              <a:t>peptide de fusion; </a:t>
            </a:r>
            <a:r>
              <a:rPr lang="fr-FR" sz="1400" b="1" dirty="0" smtClean="0"/>
              <a:t>HR1</a:t>
            </a:r>
            <a:r>
              <a:rPr lang="fr-FR" sz="1400" dirty="0" smtClean="0"/>
              <a:t>: </a:t>
            </a:r>
            <a:r>
              <a:rPr lang="fr-FR" sz="1400" dirty="0"/>
              <a:t>heptade répétée </a:t>
            </a:r>
            <a:r>
              <a:rPr lang="fr-FR" sz="1400" dirty="0" smtClean="0"/>
              <a:t>1;</a:t>
            </a:r>
            <a:r>
              <a:rPr lang="fr-FR" sz="1400" dirty="0"/>
              <a:t> </a:t>
            </a:r>
            <a:r>
              <a:rPr lang="fr-FR" sz="1400" b="1" dirty="0" smtClean="0"/>
              <a:t>CH</a:t>
            </a:r>
            <a:r>
              <a:rPr lang="fr-FR" sz="1400" dirty="0" smtClean="0"/>
              <a:t>: hélice centrale;</a:t>
            </a:r>
            <a:r>
              <a:rPr lang="fr-FR" sz="1400" dirty="0"/>
              <a:t> </a:t>
            </a:r>
            <a:r>
              <a:rPr lang="fr-FR" sz="1400" b="1" dirty="0" smtClean="0"/>
              <a:t>CD</a:t>
            </a:r>
            <a:r>
              <a:rPr lang="fr-FR" sz="1400" dirty="0"/>
              <a:t>:</a:t>
            </a:r>
            <a:r>
              <a:rPr lang="fr-FR" sz="1400" dirty="0" smtClean="0"/>
              <a:t> </a:t>
            </a:r>
            <a:r>
              <a:rPr lang="fr-FR" sz="1400" dirty="0"/>
              <a:t>domaine du </a:t>
            </a:r>
            <a:r>
              <a:rPr lang="fr-FR" sz="1400" dirty="0" smtClean="0"/>
              <a:t>connecteur;</a:t>
            </a:r>
            <a:r>
              <a:rPr lang="fr-FR" sz="1400" dirty="0"/>
              <a:t> </a:t>
            </a:r>
            <a:r>
              <a:rPr lang="fr-FR" sz="1400" b="1" dirty="0" smtClean="0"/>
              <a:t>HR2</a:t>
            </a:r>
            <a:r>
              <a:rPr lang="fr-FR" sz="1400" dirty="0"/>
              <a:t>:</a:t>
            </a:r>
            <a:r>
              <a:rPr lang="fr-FR" sz="1400" dirty="0" smtClean="0"/>
              <a:t> heptade </a:t>
            </a:r>
            <a:r>
              <a:rPr lang="fr-FR" sz="1400" dirty="0"/>
              <a:t>répété 2; </a:t>
            </a:r>
            <a:r>
              <a:rPr lang="fr-FR" sz="1400" b="1" dirty="0" smtClean="0"/>
              <a:t>TM:</a:t>
            </a:r>
            <a:r>
              <a:rPr lang="fr-FR" sz="1400" dirty="0" smtClean="0"/>
              <a:t> transmembranaire</a:t>
            </a:r>
            <a:r>
              <a:rPr lang="fr-FR" sz="1400" dirty="0"/>
              <a:t>; </a:t>
            </a:r>
            <a:r>
              <a:rPr lang="fr-FR" sz="1400" b="1" dirty="0" smtClean="0"/>
              <a:t>CT</a:t>
            </a:r>
            <a:r>
              <a:rPr lang="fr-FR" sz="1400" dirty="0" smtClean="0"/>
              <a:t>: </a:t>
            </a:r>
            <a:r>
              <a:rPr lang="fr-FR" sz="1400" dirty="0"/>
              <a:t>queue cytoplasmique. </a:t>
            </a:r>
          </a:p>
        </p:txBody>
      </p:sp>
    </p:spTree>
    <p:extLst>
      <p:ext uri="{BB962C8B-B14F-4D97-AF65-F5344CB8AC3E}">
        <p14:creationId xmlns:p14="http://schemas.microsoft.com/office/powerpoint/2010/main" val="34483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5" y="193670"/>
            <a:ext cx="8558213" cy="103504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SARS-CoV-2</a:t>
            </a:r>
            <a:r>
              <a:rPr lang="fr-FR" sz="3200" b="1" dirty="0" smtClean="0">
                <a:solidFill>
                  <a:srgbClr val="FF0000"/>
                </a:solidFill>
              </a:rPr>
              <a:t>: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Variabilité </a:t>
            </a:r>
            <a:r>
              <a:rPr lang="fr-FR" sz="3200" b="1" dirty="0" smtClean="0"/>
              <a:t>du SARS-CoV-2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" y="1396990"/>
            <a:ext cx="8443913" cy="113188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Présentant une vitesse actuelle de mutation </a:t>
            </a:r>
            <a:r>
              <a:rPr lang="fr-FR" dirty="0" smtClean="0"/>
              <a:t>de </a:t>
            </a:r>
            <a:r>
              <a:rPr lang="fr-FR" b="1" dirty="0"/>
              <a:t>5,2 à </a:t>
            </a:r>
            <a:r>
              <a:rPr lang="fr-FR" b="1" dirty="0" smtClean="0"/>
              <a:t>8,1×10</a:t>
            </a:r>
            <a:r>
              <a:rPr lang="fr-FR" b="1" baseline="30000" dirty="0"/>
              <a:t>−3 </a:t>
            </a:r>
            <a:r>
              <a:rPr lang="fr-FR" b="1" dirty="0"/>
              <a:t>substitutions par site et par an</a:t>
            </a:r>
            <a:r>
              <a:rPr lang="fr-FR" dirty="0"/>
              <a:t>,</a:t>
            </a:r>
          </a:p>
          <a:p>
            <a:r>
              <a:rPr lang="fr-FR" dirty="0" smtClean="0"/>
              <a:t>SARS-CoV-2 = un </a:t>
            </a:r>
            <a:r>
              <a:rPr lang="fr-FR" dirty="0"/>
              <a:t>des virus qui mutent le plus vite au monde.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5592" y="2528878"/>
            <a:ext cx="5128276" cy="395946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5372084" y="4508612"/>
            <a:ext cx="13573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368140" y="4057650"/>
            <a:ext cx="123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Mutations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00819" y="4300538"/>
            <a:ext cx="2271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Variants</a:t>
            </a:r>
          </a:p>
          <a:p>
            <a:r>
              <a:rPr lang="fr-FR" sz="2000" b="1" dirty="0" smtClean="0"/>
              <a:t>-</a:t>
            </a:r>
            <a:r>
              <a:rPr lang="fr-FR" sz="2000" dirty="0" smtClean="0"/>
              <a:t>préoccupants</a:t>
            </a:r>
          </a:p>
          <a:p>
            <a:r>
              <a:rPr lang="fr-FR" sz="2000" dirty="0" smtClean="0"/>
              <a:t>-à suivre</a:t>
            </a:r>
          </a:p>
          <a:p>
            <a:r>
              <a:rPr lang="fr-FR" sz="2000" dirty="0" smtClean="0"/>
              <a:t>-sous surveillance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696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870" y="236336"/>
            <a:ext cx="8236480" cy="600789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SARS-CoV-2: </a:t>
            </a:r>
            <a:r>
              <a:rPr lang="fr-FR" sz="2400" b="1" dirty="0" smtClean="0">
                <a:solidFill>
                  <a:srgbClr val="FF0000"/>
                </a:solidFill>
              </a:rPr>
              <a:t/>
            </a:r>
            <a:br>
              <a:rPr lang="fr-FR" sz="2400" b="1" dirty="0" smtClean="0">
                <a:solidFill>
                  <a:srgbClr val="FF0000"/>
                </a:solidFill>
              </a:rPr>
            </a:br>
            <a:r>
              <a:rPr lang="fr-FR" sz="2400" b="1" dirty="0" smtClean="0"/>
              <a:t>Persistance </a:t>
            </a:r>
            <a:r>
              <a:rPr lang="fr-FR" sz="2400" b="1" dirty="0" smtClean="0"/>
              <a:t>de la mémoire </a:t>
            </a:r>
            <a:r>
              <a:rPr lang="fr-FR" sz="2400" b="1" dirty="0" smtClean="0"/>
              <a:t>immunitaire à l’infection</a:t>
            </a:r>
            <a:endParaRPr lang="fr-FR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78871" y="1225239"/>
            <a:ext cx="3739338" cy="25914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572000" y="1225239"/>
            <a:ext cx="4193500" cy="29034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11" y="3883976"/>
            <a:ext cx="4266426" cy="2538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0304" y="6422730"/>
            <a:ext cx="399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Dan et al., Science </a:t>
            </a:r>
            <a:r>
              <a:rPr lang="fr-FR" sz="1200" i="1" dirty="0" smtClean="0"/>
              <a:t> 2021; 371 (6529), eabf4063.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01614" y="4082603"/>
            <a:ext cx="342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Sette</a:t>
            </a:r>
            <a:r>
              <a:rPr lang="fr-FR" sz="1200" i="1" dirty="0"/>
              <a:t> and </a:t>
            </a:r>
            <a:r>
              <a:rPr lang="fr-FR" sz="1200" i="1" dirty="0" err="1"/>
              <a:t>Crotty</a:t>
            </a:r>
            <a:r>
              <a:rPr lang="fr-FR" sz="1200" i="1" dirty="0"/>
              <a:t>. </a:t>
            </a:r>
            <a:r>
              <a:rPr lang="fr-FR" sz="1200" i="1" dirty="0" err="1"/>
              <a:t>Cell</a:t>
            </a:r>
            <a:r>
              <a:rPr lang="fr-FR" sz="1200" i="1" dirty="0"/>
              <a:t> 2021 ; 184 : 861-880.  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4778062"/>
            <a:ext cx="4340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-Degré </a:t>
            </a:r>
            <a:r>
              <a:rPr lang="fr-FR" sz="1600" dirty="0"/>
              <a:t>élevé d'hétérogénéité dans l'ampleur des réponses immunitaires </a:t>
            </a:r>
            <a:r>
              <a:rPr lang="fr-FR" sz="1600" dirty="0" smtClean="0"/>
              <a:t>adaptatives;</a:t>
            </a:r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rgbClr val="FF0000"/>
                </a:solidFill>
              </a:rPr>
              <a:t>-Persistance des LB mémoire du </a:t>
            </a:r>
            <a:r>
              <a:rPr lang="fr-FR" sz="1600" b="1" dirty="0">
                <a:solidFill>
                  <a:srgbClr val="FF0000"/>
                </a:solidFill>
              </a:rPr>
              <a:t>SRAS-CoV-2</a:t>
            </a:r>
            <a:r>
              <a:rPr lang="fr-FR" sz="1600" b="1" dirty="0" smtClean="0">
                <a:solidFill>
                  <a:srgbClr val="FF0000"/>
                </a:solidFill>
              </a:rPr>
              <a:t>, LT CD8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</a:t>
            </a:r>
            <a:r>
              <a:rPr lang="fr-FR" sz="1600" b="1" dirty="0">
                <a:solidFill>
                  <a:srgbClr val="FF0000"/>
                </a:solidFill>
              </a:rPr>
              <a:t> </a:t>
            </a:r>
            <a:r>
              <a:rPr lang="fr-FR" sz="1600" b="1" dirty="0" smtClean="0">
                <a:solidFill>
                  <a:srgbClr val="FF0000"/>
                </a:solidFill>
              </a:rPr>
              <a:t>et de LT CD4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+ </a:t>
            </a:r>
            <a:r>
              <a:rPr lang="fr-FR" sz="1600" b="1" dirty="0" smtClean="0">
                <a:solidFill>
                  <a:srgbClr val="FF0000"/>
                </a:solidFill>
              </a:rPr>
              <a:t>pendant </a:t>
            </a:r>
            <a:r>
              <a:rPr lang="fr-FR" sz="1600" b="1" dirty="0">
                <a:solidFill>
                  <a:srgbClr val="FF0000"/>
                </a:solidFill>
              </a:rPr>
              <a:t>plus de 6 mois après </a:t>
            </a:r>
            <a:r>
              <a:rPr lang="fr-FR" sz="1600" b="1" dirty="0" smtClean="0">
                <a:solidFill>
                  <a:srgbClr val="FF0000"/>
                </a:solidFill>
              </a:rPr>
              <a:t>l'infection</a:t>
            </a:r>
            <a:r>
              <a:rPr lang="fr-FR" sz="1600" b="1" dirty="0" smtClean="0"/>
              <a:t>.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0045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880</Words>
  <Application>Microsoft Office PowerPoint</Application>
  <PresentationFormat>Affichage à l'écran (4:3)</PresentationFormat>
  <Paragraphs>212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Tahoma</vt:lpstr>
      <vt:lpstr>Times New Roman</vt:lpstr>
      <vt:lpstr>Thème Office</vt:lpstr>
      <vt:lpstr>Actualité sur la stratégie vaccinale anti-COVID-19</vt:lpstr>
      <vt:lpstr>INTRODUCTION But de la stratégie mondiale de vaccination anti-COVID-19</vt:lpstr>
      <vt:lpstr>INTRODUCTION Besoins en vaccins et disponibilités (OMS)</vt:lpstr>
      <vt:lpstr>INTROCTION Repartition des cas de COVID-19</vt:lpstr>
      <vt:lpstr>SARS-CoV-2:  Morphologie et structure</vt:lpstr>
      <vt:lpstr>SARS-CoV-2: Organisation du génome</vt:lpstr>
      <vt:lpstr>SARS-CoV-2 Gène, structure et fonctions de la glycoprotéine S</vt:lpstr>
      <vt:lpstr>SARS-CoV-2: Variabilité du SARS-CoV-2</vt:lpstr>
      <vt:lpstr>SARS-CoV-2:  Persistance de la mémoire immunitaire à l’infection</vt:lpstr>
      <vt:lpstr>PRINCIPAUX TYPES DE VACCINS CONTRE LA COVID-19</vt:lpstr>
      <vt:lpstr>Principaux types de vaccins contre COVID-19 Vaccins candidats en phase clinique</vt:lpstr>
      <vt:lpstr>MECANISMES D’APPROVISIONNEMENT EN VACCINS Sources </vt:lpstr>
      <vt:lpstr>PERSONNES ELIGIBLES A LA VACCINATION ANTI-COVID-19</vt:lpstr>
      <vt:lpstr>MECANISMES D’APPROVISIONNEMENT EN VACCINS Vaccins fournis (COVAX/Bilatérale)</vt:lpstr>
      <vt:lpstr>MECANISMES D’APPROVISIONNEMENT EN VACCINS Vaccins fournis (COVAX/Bilatérale)</vt:lpstr>
      <vt:lpstr>CARACTERISTIQUES DE QUELQUES VACCINS EN PRIMO-VACCINATION</vt:lpstr>
      <vt:lpstr>VACCINATION DE RAPPEL 2.1. Premières populations éligibles</vt:lpstr>
      <vt:lpstr>CONCLUSION</vt:lpstr>
      <vt:lpstr>Merci pour votre écoute et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Actualités sur la stratégie vaccinale anti-COVID-19</dc:title>
  <dc:creator>Pr Sanga</dc:creator>
  <cp:lastModifiedBy>Pr Sanga</cp:lastModifiedBy>
  <cp:revision>21</cp:revision>
  <dcterms:created xsi:type="dcterms:W3CDTF">2021-10-28T01:24:46Z</dcterms:created>
  <dcterms:modified xsi:type="dcterms:W3CDTF">2021-10-28T15:53:03Z</dcterms:modified>
</cp:coreProperties>
</file>